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
      <p:font typeface="Int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1" roundtripDataSignature="AMtx7mh9Yi9W/aAO66iMrWnvZDzL/7EJ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Int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Montserrat-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4f4ab3917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44f4ab3917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0"/>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0"/>
          <p:cNvGrpSpPr/>
          <p:nvPr/>
        </p:nvGrpSpPr>
        <p:grpSpPr>
          <a:xfrm>
            <a:off x="0" y="490"/>
            <a:ext cx="5153705" cy="5134399"/>
            <a:chOff x="0" y="75"/>
            <a:chExt cx="5153705" cy="5152950"/>
          </a:xfrm>
        </p:grpSpPr>
        <p:sp>
          <p:nvSpPr>
            <p:cNvPr id="12" name="Google Shape;12;p10"/>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0"/>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10"/>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9"/>
          <p:cNvGrpSpPr/>
          <p:nvPr/>
        </p:nvGrpSpPr>
        <p:grpSpPr>
          <a:xfrm>
            <a:off x="4406400" y="0"/>
            <a:ext cx="4737600" cy="5143065"/>
            <a:chOff x="4406400" y="0"/>
            <a:chExt cx="4737600" cy="5143065"/>
          </a:xfrm>
        </p:grpSpPr>
        <p:sp>
          <p:nvSpPr>
            <p:cNvPr id="107" name="Google Shape;107;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9"/>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9"/>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11"/>
          <p:cNvGrpSpPr/>
          <p:nvPr/>
        </p:nvGrpSpPr>
        <p:grpSpPr>
          <a:xfrm>
            <a:off x="0" y="381001"/>
            <a:ext cx="1037850" cy="1016288"/>
            <a:chOff x="0" y="381001"/>
            <a:chExt cx="1037850" cy="1016288"/>
          </a:xfrm>
        </p:grpSpPr>
        <p:sp>
          <p:nvSpPr>
            <p:cNvPr id="21" name="Google Shape;21;p1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1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1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12"/>
          <p:cNvGrpSpPr/>
          <p:nvPr/>
        </p:nvGrpSpPr>
        <p:grpSpPr>
          <a:xfrm>
            <a:off x="4406400" y="0"/>
            <a:ext cx="4737600" cy="5143065"/>
            <a:chOff x="4406400" y="0"/>
            <a:chExt cx="4737600" cy="5143065"/>
          </a:xfrm>
        </p:grpSpPr>
        <p:sp>
          <p:nvSpPr>
            <p:cNvPr id="28" name="Google Shape;28;p12"/>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2"/>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2"/>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2"/>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2"/>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2"/>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2"/>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2"/>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2"/>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2"/>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2"/>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12"/>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13"/>
          <p:cNvGrpSpPr/>
          <p:nvPr/>
        </p:nvGrpSpPr>
        <p:grpSpPr>
          <a:xfrm>
            <a:off x="0" y="381001"/>
            <a:ext cx="1037850" cy="1016288"/>
            <a:chOff x="0" y="381001"/>
            <a:chExt cx="1037850" cy="1016288"/>
          </a:xfrm>
        </p:grpSpPr>
        <p:sp>
          <p:nvSpPr>
            <p:cNvPr id="50" name="Google Shape;50;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13"/>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13"/>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14"/>
          <p:cNvGrpSpPr/>
          <p:nvPr/>
        </p:nvGrpSpPr>
        <p:grpSpPr>
          <a:xfrm>
            <a:off x="0" y="381001"/>
            <a:ext cx="1037850" cy="1016288"/>
            <a:chOff x="0" y="381001"/>
            <a:chExt cx="1037850" cy="1016288"/>
          </a:xfrm>
        </p:grpSpPr>
        <p:sp>
          <p:nvSpPr>
            <p:cNvPr id="58" name="Google Shape;58;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15"/>
          <p:cNvGrpSpPr/>
          <p:nvPr/>
        </p:nvGrpSpPr>
        <p:grpSpPr>
          <a:xfrm>
            <a:off x="0" y="381001"/>
            <a:ext cx="1037850" cy="1016288"/>
            <a:chOff x="0" y="381001"/>
            <a:chExt cx="1037850" cy="1016288"/>
          </a:xfrm>
        </p:grpSpPr>
        <p:sp>
          <p:nvSpPr>
            <p:cNvPr id="64" name="Google Shape;64;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5"/>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15"/>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16"/>
          <p:cNvGrpSpPr/>
          <p:nvPr/>
        </p:nvGrpSpPr>
        <p:grpSpPr>
          <a:xfrm>
            <a:off x="4406400" y="0"/>
            <a:ext cx="4737600" cy="5143500"/>
            <a:chOff x="4406400" y="0"/>
            <a:chExt cx="4737600" cy="5143500"/>
          </a:xfrm>
        </p:grpSpPr>
        <p:sp>
          <p:nvSpPr>
            <p:cNvPr id="71" name="Google Shape;71;p16"/>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6"/>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6"/>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6"/>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17"/>
          <p:cNvGrpSpPr/>
          <p:nvPr/>
        </p:nvGrpSpPr>
        <p:grpSpPr>
          <a:xfrm>
            <a:off x="0" y="381001"/>
            <a:ext cx="1037850" cy="1016288"/>
            <a:chOff x="0" y="381001"/>
            <a:chExt cx="1037850" cy="1016288"/>
          </a:xfrm>
        </p:grpSpPr>
        <p:sp>
          <p:nvSpPr>
            <p:cNvPr id="93" name="Google Shape;93;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7"/>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17"/>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17"/>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8"/>
          <p:cNvGrpSpPr/>
          <p:nvPr/>
        </p:nvGrpSpPr>
        <p:grpSpPr>
          <a:xfrm>
            <a:off x="0" y="4128572"/>
            <a:ext cx="698925" cy="684657"/>
            <a:chOff x="0" y="3785672"/>
            <a:chExt cx="698925" cy="684657"/>
          </a:xfrm>
        </p:grpSpPr>
        <p:sp>
          <p:nvSpPr>
            <p:cNvPr id="101" name="Google Shape;101;p18"/>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8"/>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8"/>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type="ctrTitle"/>
          </p:nvPr>
        </p:nvSpPr>
        <p:spPr>
          <a:xfrm>
            <a:off x="3308750" y="487100"/>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fr"/>
              <a:t>Fashion Trend Intelligence</a:t>
            </a:r>
            <a:endParaRPr/>
          </a:p>
        </p:txBody>
      </p:sp>
      <p:sp>
        <p:nvSpPr>
          <p:cNvPr id="135" name="Google Shape;135;p1"/>
          <p:cNvSpPr txBox="1"/>
          <p:nvPr>
            <p:ph idx="1" type="subTitle"/>
          </p:nvPr>
        </p:nvSpPr>
        <p:spPr>
          <a:xfrm>
            <a:off x="6344450" y="3891100"/>
            <a:ext cx="3470700" cy="50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lang="fr"/>
              <a:t>GUESDON Damien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Présentation du projet</a:t>
            </a:r>
            <a:endParaRPr/>
          </a:p>
        </p:txBody>
      </p:sp>
      <p:sp>
        <p:nvSpPr>
          <p:cNvPr id="141" name="Google Shape;141;p2"/>
          <p:cNvSpPr txBox="1"/>
          <p:nvPr>
            <p:ph idx="1" type="body"/>
          </p:nvPr>
        </p:nvSpPr>
        <p:spPr>
          <a:xfrm>
            <a:off x="1297500" y="1212575"/>
            <a:ext cx="7038900" cy="2911200"/>
          </a:xfrm>
          <a:prstGeom prst="rect">
            <a:avLst/>
          </a:prstGeom>
          <a:noFill/>
          <a:ln>
            <a:noFill/>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fr"/>
              <a:t>Le projet </a:t>
            </a:r>
            <a:r>
              <a:rPr b="1" lang="fr"/>
              <a:t>Fashion Trend Intelligence</a:t>
            </a:r>
            <a:r>
              <a:rPr lang="fr"/>
              <a:t> s’inscrit dans la stratégie d’innovation de ModeTrends, leader du conseil en marketing digital pour l’industrie de la mode. Dans un contexte où la veille et l’anticipation des tendances sont cruciales pour les marques, ce programme a pour objectif :</a:t>
            </a:r>
            <a:endParaRPr/>
          </a:p>
          <a:p>
            <a:pPr indent="-311150" lvl="0" marL="457200" rtl="0" algn="l">
              <a:spcBef>
                <a:spcPts val="600"/>
              </a:spcBef>
              <a:spcAft>
                <a:spcPts val="0"/>
              </a:spcAft>
              <a:buClr>
                <a:schemeClr val="lt1"/>
              </a:buClr>
              <a:buSzPts val="1300"/>
              <a:buFont typeface="Lato"/>
              <a:buChar char="●"/>
            </a:pPr>
            <a:r>
              <a:rPr b="1" lang="fr"/>
              <a:t>D’identifier automatiquement les tendances vestimentaires émergentes</a:t>
            </a:r>
            <a:r>
              <a:rPr lang="fr"/>
              <a:t> sur les réseaux sociaux, en s’appuyant sur les photos publiées par les influenceurs.</a:t>
            </a:r>
            <a:endParaRPr/>
          </a:p>
          <a:p>
            <a:pPr indent="-311150" lvl="0" marL="457200" rtl="0" algn="l">
              <a:spcBef>
                <a:spcPts val="0"/>
              </a:spcBef>
              <a:spcAft>
                <a:spcPts val="0"/>
              </a:spcAft>
              <a:buClr>
                <a:schemeClr val="lt1"/>
              </a:buClr>
              <a:buSzPts val="1300"/>
              <a:buFont typeface="Lato"/>
              <a:buChar char="●"/>
            </a:pPr>
            <a:r>
              <a:rPr b="1" lang="fr"/>
              <a:t>De segmenter et d’analyser finement chaque pièce de vêtement</a:t>
            </a:r>
            <a:r>
              <a:rPr lang="fr"/>
              <a:t> présente sur les images, grâce à l’intelligence artificielle et à la puissance des modèles de vision par ordinateur.</a:t>
            </a:r>
            <a:endParaRPr/>
          </a:p>
          <a:p>
            <a:pPr indent="-311150" lvl="0" marL="457200" rtl="0" algn="l">
              <a:spcBef>
                <a:spcPts val="0"/>
              </a:spcBef>
              <a:spcAft>
                <a:spcPts val="0"/>
              </a:spcAft>
              <a:buClr>
                <a:schemeClr val="lt1"/>
              </a:buClr>
              <a:buSzPts val="1300"/>
              <a:buFont typeface="Lato"/>
              <a:buChar char="●"/>
            </a:pPr>
            <a:r>
              <a:rPr b="1" lang="fr"/>
              <a:t>De fournir aux marques clientes des informations exploitables</a:t>
            </a:r>
            <a:r>
              <a:rPr lang="fr"/>
              <a:t> en temps réel, facilitant la prise de décision et l’élaboration de collections en phase avec les attentes du marché.</a:t>
            </a:r>
            <a:endParaRPr/>
          </a:p>
          <a:p>
            <a:pPr indent="0" lvl="0" marL="0" rtl="0" algn="just">
              <a:spcBef>
                <a:spcPts val="600"/>
              </a:spcBef>
              <a:spcAft>
                <a:spcPts val="0"/>
              </a:spcAft>
              <a:buNone/>
            </a:pPr>
            <a:r>
              <a:rPr lang="fr"/>
              <a:t>Cette démarche innovante permet à ModeTrends et à ses partenaires de conserver une longueur d’avance, en combinant l’expertise métier de la mode à l’état de l’art en intelligence artificielle.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Fonctionnement de Segformer</a:t>
            </a:r>
            <a:endParaRPr/>
          </a:p>
        </p:txBody>
      </p:sp>
      <p:sp>
        <p:nvSpPr>
          <p:cNvPr id="147" name="Google Shape;147;p3"/>
          <p:cNvSpPr txBox="1"/>
          <p:nvPr>
            <p:ph idx="1" type="body"/>
          </p:nvPr>
        </p:nvSpPr>
        <p:spPr>
          <a:xfrm>
            <a:off x="989425" y="1170700"/>
            <a:ext cx="7870200" cy="3867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fr"/>
              <a:t>SegFormer</a:t>
            </a:r>
            <a:r>
              <a:rPr lang="fr"/>
              <a:t> est un modèle moderne de segmentation sémantique d’images, spécialement adapté pour détecter et isoler automatiquement chaque pièce vestimentaire dans une photo.</a:t>
            </a:r>
            <a:endParaRPr/>
          </a:p>
          <a:p>
            <a:pPr indent="0" lvl="0" marL="0" rtl="0" algn="l">
              <a:spcBef>
                <a:spcPts val="1000"/>
              </a:spcBef>
              <a:spcAft>
                <a:spcPts val="0"/>
              </a:spcAft>
              <a:buNone/>
            </a:pPr>
            <a:r>
              <a:rPr b="1" lang="fr" u="sng"/>
              <a:t>Principes clés</a:t>
            </a:r>
            <a:endParaRPr b="1" u="sng"/>
          </a:p>
          <a:p>
            <a:pPr indent="0" lvl="0" marL="0" rtl="0" algn="l">
              <a:spcBef>
                <a:spcPts val="600"/>
              </a:spcBef>
              <a:spcAft>
                <a:spcPts val="0"/>
              </a:spcAft>
              <a:buNone/>
            </a:pPr>
            <a:r>
              <a:rPr b="1" lang="fr"/>
              <a:t>Architecture Transformer</a:t>
            </a:r>
            <a:br>
              <a:rPr lang="fr"/>
            </a:br>
            <a:r>
              <a:rPr lang="fr"/>
              <a:t>SegFormer fonctionne grâce à une architecture de type "Transformer", permettant d’analyser finement la totalité de l’image, pixel par pixel, pour comprendre son contenu visuel.</a:t>
            </a:r>
            <a:endParaRPr/>
          </a:p>
          <a:p>
            <a:pPr indent="0" lvl="0" marL="0" rtl="0" algn="l">
              <a:spcBef>
                <a:spcPts val="600"/>
              </a:spcBef>
              <a:spcAft>
                <a:spcPts val="0"/>
              </a:spcAft>
              <a:buNone/>
            </a:pPr>
            <a:r>
              <a:rPr b="1" lang="fr"/>
              <a:t>Traitement en une seule étape</a:t>
            </a:r>
            <a:br>
              <a:rPr lang="fr"/>
            </a:br>
            <a:r>
              <a:rPr lang="fr"/>
              <a:t>Le modèle prend une image en entrée et produit directement une carte où chaque pixel est assigné à une catégorie : fond, haut, pantalon, visage, accessoire, etc. (jusqu’à 18 classes différentes).</a:t>
            </a:r>
            <a:endParaRPr/>
          </a:p>
          <a:p>
            <a:pPr indent="0" lvl="0" marL="0" rtl="0" algn="l">
              <a:spcBef>
                <a:spcPts val="600"/>
              </a:spcBef>
              <a:spcAft>
                <a:spcPts val="0"/>
              </a:spcAft>
              <a:buNone/>
            </a:pPr>
            <a:r>
              <a:rPr b="1" lang="fr"/>
              <a:t>Résultat : Masque de segmentation multiclasse</a:t>
            </a:r>
            <a:br>
              <a:rPr lang="fr"/>
            </a:br>
            <a:r>
              <a:rPr lang="fr"/>
              <a:t>Une fois l’image traitée, on obtient un masque colorisé où chaque zone de vêtement est identifiée et différenciée.</a:t>
            </a:r>
            <a:br>
              <a:rPr lang="fr"/>
            </a:br>
            <a:endParaRPr sz="100"/>
          </a:p>
          <a:p>
            <a:pPr indent="0" lvl="0" marL="0" rtl="0" algn="l">
              <a:spcBef>
                <a:spcPts val="600"/>
              </a:spcBef>
              <a:spcAft>
                <a:spcPts val="0"/>
              </a:spcAft>
              <a:buNone/>
            </a:pPr>
            <a:r>
              <a:rPr lang="fr" u="sng"/>
              <a:t>Exemple :</a:t>
            </a:r>
            <a:endParaRPr u="sng"/>
          </a:p>
          <a:p>
            <a:pPr indent="0" lvl="0" marL="457200" rtl="0" algn="l">
              <a:lnSpc>
                <a:spcPct val="100000"/>
              </a:lnSpc>
              <a:spcBef>
                <a:spcPts val="600"/>
              </a:spcBef>
              <a:spcAft>
                <a:spcPts val="0"/>
              </a:spcAft>
              <a:buNone/>
            </a:pPr>
            <a:r>
              <a:rPr lang="fr" sz="1300"/>
              <a:t>En bleu : pantalon</a:t>
            </a:r>
            <a:endParaRPr/>
          </a:p>
          <a:p>
            <a:pPr indent="0" lvl="0" marL="457200" rtl="0" algn="l">
              <a:lnSpc>
                <a:spcPct val="100000"/>
              </a:lnSpc>
              <a:spcBef>
                <a:spcPts val="0"/>
              </a:spcBef>
              <a:spcAft>
                <a:spcPts val="0"/>
              </a:spcAft>
              <a:buNone/>
            </a:pPr>
            <a:r>
              <a:rPr lang="fr" sz="1300"/>
              <a:t>En rouge : haut</a:t>
            </a:r>
            <a:endParaRPr/>
          </a:p>
          <a:p>
            <a:pPr indent="457200" lvl="0" marL="0" rtl="0" algn="l">
              <a:lnSpc>
                <a:spcPct val="100000"/>
              </a:lnSpc>
              <a:spcBef>
                <a:spcPts val="0"/>
              </a:spcBef>
              <a:spcAft>
                <a:spcPts val="0"/>
              </a:spcAft>
              <a:buNone/>
            </a:pPr>
            <a:r>
              <a:rPr lang="fr" sz="1300"/>
              <a:t>En jaune : sac</a:t>
            </a:r>
            <a:br>
              <a:rPr lang="fr" sz="1300"/>
            </a:br>
            <a:endParaRPr sz="1300"/>
          </a:p>
          <a:p>
            <a:pPr indent="0" lvl="0" marL="0" rtl="0" algn="l">
              <a:lnSpc>
                <a:spcPct val="100000"/>
              </a:lnSpc>
              <a:spcBef>
                <a:spcPts val="0"/>
              </a:spcBef>
              <a:spcAft>
                <a:spcPts val="0"/>
              </a:spcAft>
              <a:buNone/>
            </a:pPr>
            <a:r>
              <a:rPr lang="fr" sz="1300"/>
              <a:t>Chaque pixel de l’image correspond ainsi à une pièce précise.</a:t>
            </a:r>
            <a:endParaRPr/>
          </a:p>
          <a:p>
            <a:pPr indent="45720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fr"/>
              <a:t>En résumé, </a:t>
            </a:r>
            <a:r>
              <a:rPr b="1" lang="fr"/>
              <a:t>SegFormer</a:t>
            </a:r>
            <a:r>
              <a:rPr lang="fr"/>
              <a:t> permet d’automatiser l’analyse visuelle des looks, rendant possible un suivi fiable, rapide et à grande échelle des tendances repérées sur les réseaux sociaux.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Performances du modèle sur les 50 images </a:t>
            </a:r>
            <a:endParaRPr/>
          </a:p>
        </p:txBody>
      </p:sp>
      <p:sp>
        <p:nvSpPr>
          <p:cNvPr id="153" name="Google Shape;153;p4"/>
          <p:cNvSpPr txBox="1"/>
          <p:nvPr>
            <p:ph idx="1" type="body"/>
          </p:nvPr>
        </p:nvSpPr>
        <p:spPr>
          <a:xfrm>
            <a:off x="996975" y="1163125"/>
            <a:ext cx="7764300" cy="6948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just">
              <a:lnSpc>
                <a:spcPct val="115000"/>
              </a:lnSpc>
              <a:spcBef>
                <a:spcPts val="0"/>
              </a:spcBef>
              <a:spcAft>
                <a:spcPts val="1200"/>
              </a:spcAft>
              <a:buSzPct val="108333"/>
              <a:buNone/>
            </a:pPr>
            <a:r>
              <a:rPr lang="fr"/>
              <a:t>Voici un échantillonnage aléatoire de 4 images parmi les 50 du jeu de données. Nous y retrouvons, de gauche à droite, la photo brute, le masque de segmentation prédit par SegFormer B3 Clothes, et l'image annotée (masque de référence manuelle) utilisée pour évaluer la qualité de la prédiction du modèle.</a:t>
            </a:r>
            <a:endParaRPr sz="1200">
              <a:solidFill>
                <a:srgbClr val="000000"/>
              </a:solidFill>
              <a:latin typeface="Roboto"/>
              <a:ea typeface="Roboto"/>
              <a:cs typeface="Roboto"/>
              <a:sym typeface="Roboto"/>
            </a:endParaRPr>
          </a:p>
        </p:txBody>
      </p:sp>
      <p:pic>
        <p:nvPicPr>
          <p:cNvPr id="154" name="Google Shape;154;p4" title="Capture d’écran 2025-07-26 à 09.45.59.png"/>
          <p:cNvPicPr preferRelativeResize="0"/>
          <p:nvPr/>
        </p:nvPicPr>
        <p:blipFill>
          <a:blip r:embed="rId3">
            <a:alphaModFix/>
          </a:blip>
          <a:stretch>
            <a:fillRect/>
          </a:stretch>
        </p:blipFill>
        <p:spPr>
          <a:xfrm>
            <a:off x="1076375" y="1888150"/>
            <a:ext cx="3699574" cy="1587850"/>
          </a:xfrm>
          <a:prstGeom prst="rect">
            <a:avLst/>
          </a:prstGeom>
          <a:noFill/>
          <a:ln>
            <a:noFill/>
          </a:ln>
        </p:spPr>
      </p:pic>
      <p:pic>
        <p:nvPicPr>
          <p:cNvPr id="155" name="Google Shape;155;p4" title="Capture d’écran 2025-07-26 à 09.50.12.png"/>
          <p:cNvPicPr preferRelativeResize="0"/>
          <p:nvPr/>
        </p:nvPicPr>
        <p:blipFill rotWithShape="1">
          <a:blip r:embed="rId4">
            <a:alphaModFix/>
          </a:blip>
          <a:srcRect b="119" l="0" r="0" t="109"/>
          <a:stretch/>
        </p:blipFill>
        <p:spPr>
          <a:xfrm>
            <a:off x="1076375" y="3506225"/>
            <a:ext cx="3699574" cy="1587851"/>
          </a:xfrm>
          <a:prstGeom prst="rect">
            <a:avLst/>
          </a:prstGeom>
          <a:noFill/>
          <a:ln>
            <a:noFill/>
          </a:ln>
        </p:spPr>
      </p:pic>
      <p:pic>
        <p:nvPicPr>
          <p:cNvPr id="156" name="Google Shape;156;p4" title="Capture d’écran 2025-07-26 à 10.00.00.png"/>
          <p:cNvPicPr preferRelativeResize="0"/>
          <p:nvPr/>
        </p:nvPicPr>
        <p:blipFill rotWithShape="1">
          <a:blip r:embed="rId5">
            <a:alphaModFix/>
          </a:blip>
          <a:srcRect b="119" l="0" r="0" t="109"/>
          <a:stretch/>
        </p:blipFill>
        <p:spPr>
          <a:xfrm>
            <a:off x="5061713" y="1888150"/>
            <a:ext cx="3699574" cy="1587851"/>
          </a:xfrm>
          <a:prstGeom prst="rect">
            <a:avLst/>
          </a:prstGeom>
          <a:noFill/>
          <a:ln>
            <a:noFill/>
          </a:ln>
        </p:spPr>
      </p:pic>
      <p:pic>
        <p:nvPicPr>
          <p:cNvPr id="157" name="Google Shape;157;p4" title="Capture d’écran 2025-07-26 à 09.57.28.png"/>
          <p:cNvPicPr preferRelativeResize="0"/>
          <p:nvPr/>
        </p:nvPicPr>
        <p:blipFill rotWithShape="1">
          <a:blip r:embed="rId6">
            <a:alphaModFix/>
          </a:blip>
          <a:srcRect b="0" l="59" r="49" t="0"/>
          <a:stretch/>
        </p:blipFill>
        <p:spPr>
          <a:xfrm>
            <a:off x="5061713" y="3506225"/>
            <a:ext cx="3699574" cy="158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txBox="1"/>
          <p:nvPr>
            <p:ph type="title"/>
          </p:nvPr>
        </p:nvSpPr>
        <p:spPr>
          <a:xfrm>
            <a:off x="1297500" y="393750"/>
            <a:ext cx="7038900" cy="68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Méthode de validation du modèle</a:t>
            </a:r>
            <a:endParaRPr/>
          </a:p>
          <a:p>
            <a:pPr indent="0" lvl="0" marL="0" rtl="0" algn="l">
              <a:lnSpc>
                <a:spcPct val="100000"/>
              </a:lnSpc>
              <a:spcBef>
                <a:spcPts val="0"/>
              </a:spcBef>
              <a:spcAft>
                <a:spcPts val="0"/>
              </a:spcAft>
              <a:buSzPct val="111111"/>
              <a:buNone/>
            </a:pPr>
            <a:r>
              <a:t/>
            </a:r>
            <a:endParaRPr/>
          </a:p>
        </p:txBody>
      </p:sp>
      <p:sp>
        <p:nvSpPr>
          <p:cNvPr id="163" name="Google Shape;163;p5"/>
          <p:cNvSpPr txBox="1"/>
          <p:nvPr>
            <p:ph idx="1" type="body"/>
          </p:nvPr>
        </p:nvSpPr>
        <p:spPr>
          <a:xfrm>
            <a:off x="1012075" y="1140450"/>
            <a:ext cx="7794600" cy="415500"/>
          </a:xfrm>
          <a:prstGeom prst="rect">
            <a:avLst/>
          </a:prstGeom>
          <a:noFill/>
          <a:ln>
            <a:noFill/>
          </a:ln>
        </p:spPr>
        <p:txBody>
          <a:bodyPr anchorCtr="0" anchor="t" bIns="91425" lIns="91425" spcFirstLastPara="1" rIns="91425" wrap="square" tIns="91425">
            <a:normAutofit/>
          </a:bodyPr>
          <a:lstStyle/>
          <a:p>
            <a:pPr indent="0" lvl="0" marL="0" rtl="0" algn="just">
              <a:lnSpc>
                <a:spcPct val="105000"/>
              </a:lnSpc>
              <a:spcBef>
                <a:spcPts val="0"/>
              </a:spcBef>
              <a:spcAft>
                <a:spcPts val="0"/>
              </a:spcAft>
              <a:buSzPts val="1018"/>
              <a:buNone/>
            </a:pPr>
            <a:r>
              <a:rPr lang="fr" sz="1100"/>
              <a:t>Pour évaluer objectivement la performance du modèle, nous utilisons trois métriques principales :</a:t>
            </a:r>
            <a:endParaRPr sz="1100"/>
          </a:p>
        </p:txBody>
      </p:sp>
      <p:sp>
        <p:nvSpPr>
          <p:cNvPr id="164" name="Google Shape;164;p5"/>
          <p:cNvSpPr txBox="1"/>
          <p:nvPr>
            <p:ph idx="1" type="body"/>
          </p:nvPr>
        </p:nvSpPr>
        <p:spPr>
          <a:xfrm>
            <a:off x="674700" y="3972188"/>
            <a:ext cx="7794600" cy="415500"/>
          </a:xfrm>
          <a:prstGeom prst="rect">
            <a:avLst/>
          </a:prstGeom>
          <a:noFill/>
          <a:ln>
            <a:noFill/>
          </a:ln>
        </p:spPr>
        <p:txBody>
          <a:bodyPr anchorCtr="0" anchor="t" bIns="91425" lIns="91425" spcFirstLastPara="1" rIns="91425" wrap="square" tIns="91425">
            <a:normAutofit/>
          </a:bodyPr>
          <a:lstStyle/>
          <a:p>
            <a:pPr indent="0" lvl="0" marL="0" rtl="0" algn="just">
              <a:lnSpc>
                <a:spcPct val="105000"/>
              </a:lnSpc>
              <a:spcBef>
                <a:spcPts val="600"/>
              </a:spcBef>
              <a:spcAft>
                <a:spcPts val="600"/>
              </a:spcAft>
              <a:buSzPts val="1018"/>
              <a:buNone/>
            </a:pPr>
            <a:r>
              <a:rPr b="1" lang="fr" sz="1100" u="sng"/>
              <a:t>Précision pixel</a:t>
            </a:r>
            <a:r>
              <a:rPr lang="fr" sz="1100" u="sng"/>
              <a:t> </a:t>
            </a:r>
            <a:r>
              <a:rPr lang="fr" sz="1100"/>
              <a:t>: indique la proportion de pixels dont la classe est correctement prédite sur l’ensemble de l’image.</a:t>
            </a:r>
            <a:endParaRPr sz="1100"/>
          </a:p>
        </p:txBody>
      </p:sp>
      <p:sp>
        <p:nvSpPr>
          <p:cNvPr id="165" name="Google Shape;165;p5"/>
          <p:cNvSpPr txBox="1"/>
          <p:nvPr>
            <p:ph idx="1" type="body"/>
          </p:nvPr>
        </p:nvSpPr>
        <p:spPr>
          <a:xfrm>
            <a:off x="443800" y="3001400"/>
            <a:ext cx="6534900" cy="8508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05000"/>
              </a:lnSpc>
              <a:spcBef>
                <a:spcPts val="600"/>
              </a:spcBef>
              <a:spcAft>
                <a:spcPts val="600"/>
              </a:spcAft>
              <a:buSzPts val="1018"/>
              <a:buNone/>
            </a:pPr>
            <a:r>
              <a:rPr b="1" lang="fr" sz="1100" u="sng"/>
              <a:t>Dice Score</a:t>
            </a:r>
            <a:r>
              <a:rPr lang="fr" sz="1100"/>
              <a:t> : quantifie la similarité entre la zone segmentée prédite et la zone annotée, en donnant plus de poids (2 fois plus) à la justesse de la détection des zones pertinentes. Un </a:t>
            </a:r>
            <a:r>
              <a:rPr b="1" lang="fr" sz="1100"/>
              <a:t>Dice</a:t>
            </a:r>
            <a:r>
              <a:rPr lang="fr" sz="1100"/>
              <a:t> élevé indique que la forme et l’étendue des segments sont bien capturées, même si les frontières ne sont pas parfaitement alignées. La qualité sera jugée satisfaisante pour un score supérieur à 0,7.</a:t>
            </a:r>
            <a:endParaRPr sz="1100"/>
          </a:p>
        </p:txBody>
      </p:sp>
      <p:sp>
        <p:nvSpPr>
          <p:cNvPr id="166" name="Google Shape;166;p5"/>
          <p:cNvSpPr txBox="1"/>
          <p:nvPr>
            <p:ph idx="1" type="body"/>
          </p:nvPr>
        </p:nvSpPr>
        <p:spPr>
          <a:xfrm>
            <a:off x="2231975" y="1774463"/>
            <a:ext cx="6534900" cy="872700"/>
          </a:xfrm>
          <a:prstGeom prst="rect">
            <a:avLst/>
          </a:prstGeom>
          <a:noFill/>
          <a:ln>
            <a:noFill/>
          </a:ln>
        </p:spPr>
        <p:txBody>
          <a:bodyPr anchorCtr="0" anchor="t" bIns="91425" lIns="91425" spcFirstLastPara="1" rIns="91425" wrap="square" tIns="91425">
            <a:spAutoFit/>
          </a:bodyPr>
          <a:lstStyle/>
          <a:p>
            <a:pPr indent="0" lvl="0" marL="0" rtl="0" algn="just">
              <a:lnSpc>
                <a:spcPct val="85000"/>
              </a:lnSpc>
              <a:spcBef>
                <a:spcPts val="600"/>
              </a:spcBef>
              <a:spcAft>
                <a:spcPts val="600"/>
              </a:spcAft>
              <a:buSzPts val="941"/>
              <a:buNone/>
            </a:pPr>
            <a:r>
              <a:rPr b="1" lang="fr" sz="1117"/>
              <a:t>IoU</a:t>
            </a:r>
            <a:r>
              <a:rPr lang="fr" sz="1117"/>
              <a:t> (Intersection over Union) : mesure le rapport entre la zone de chevauchement (intersection) et la zone totale couverte, par la prédiction et la référence (union). Plus l’IoU se rapproche de 1, plus la prédiction correspond précisément à la vérité terrain, notamment sur les contours des objets segmentés. La qualité sera jugée satisfaisante pour un score supérieur à 0,4.</a:t>
            </a:r>
            <a:endParaRPr sz="1117"/>
          </a:p>
        </p:txBody>
      </p:sp>
      <p:sp>
        <p:nvSpPr>
          <p:cNvPr id="167" name="Google Shape;167;p5"/>
          <p:cNvSpPr txBox="1"/>
          <p:nvPr>
            <p:ph idx="1" type="body"/>
          </p:nvPr>
        </p:nvSpPr>
        <p:spPr>
          <a:xfrm>
            <a:off x="674700" y="4499300"/>
            <a:ext cx="7794600" cy="5082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05000"/>
              </a:lnSpc>
              <a:spcBef>
                <a:spcPts val="600"/>
              </a:spcBef>
              <a:spcAft>
                <a:spcPts val="600"/>
              </a:spcAft>
              <a:buSzPts val="1018"/>
              <a:buNone/>
            </a:pPr>
            <a:r>
              <a:rPr lang="fr" sz="1100"/>
              <a:t>Les résultats sont détaillés par classe (vêtements, accessoires, parties du corps) et sur l’ensemble du jeu de données, permettant d’identifier à la fois la performance globale et les catégories à optimiser.</a:t>
            </a:r>
            <a:endParaRPr sz="1100"/>
          </a:p>
        </p:txBody>
      </p:sp>
      <p:pic>
        <p:nvPicPr>
          <p:cNvPr id="168" name="Google Shape;168;p5" title="Capture d’écran 2025-07-26 à 11.06.43.png"/>
          <p:cNvPicPr preferRelativeResize="0"/>
          <p:nvPr/>
        </p:nvPicPr>
        <p:blipFill>
          <a:blip r:embed="rId3">
            <a:alphaModFix/>
          </a:blip>
          <a:stretch>
            <a:fillRect/>
          </a:stretch>
        </p:blipFill>
        <p:spPr>
          <a:xfrm>
            <a:off x="856050" y="1540175"/>
            <a:ext cx="1132475" cy="1341225"/>
          </a:xfrm>
          <a:prstGeom prst="rect">
            <a:avLst/>
          </a:prstGeom>
          <a:noFill/>
          <a:ln>
            <a:noFill/>
          </a:ln>
        </p:spPr>
      </p:pic>
      <p:pic>
        <p:nvPicPr>
          <p:cNvPr id="169" name="Google Shape;169;p5" title="Capture d’écran 2025-07-26 à 11.09.37.png"/>
          <p:cNvPicPr preferRelativeResize="0"/>
          <p:nvPr/>
        </p:nvPicPr>
        <p:blipFill>
          <a:blip r:embed="rId4">
            <a:alphaModFix/>
          </a:blip>
          <a:stretch>
            <a:fillRect/>
          </a:stretch>
        </p:blipFill>
        <p:spPr>
          <a:xfrm>
            <a:off x="7171925" y="2647175"/>
            <a:ext cx="1391222" cy="134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44f4ab3917_2_36"/>
          <p:cNvSpPr txBox="1"/>
          <p:nvPr>
            <p:ph type="title"/>
          </p:nvPr>
        </p:nvSpPr>
        <p:spPr>
          <a:xfrm>
            <a:off x="1297500" y="393750"/>
            <a:ext cx="7038900" cy="68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Interprétation des résultats</a:t>
            </a:r>
            <a:endParaRPr/>
          </a:p>
          <a:p>
            <a:pPr indent="0" lvl="0" marL="0" rtl="0" algn="l">
              <a:lnSpc>
                <a:spcPct val="100000"/>
              </a:lnSpc>
              <a:spcBef>
                <a:spcPts val="0"/>
              </a:spcBef>
              <a:spcAft>
                <a:spcPts val="0"/>
              </a:spcAft>
              <a:buSzPct val="111111"/>
              <a:buNone/>
            </a:pPr>
            <a:r>
              <a:t/>
            </a:r>
            <a:endParaRPr/>
          </a:p>
        </p:txBody>
      </p:sp>
      <p:sp>
        <p:nvSpPr>
          <p:cNvPr id="175" name="Google Shape;175;g344f4ab3917_2_36"/>
          <p:cNvSpPr txBox="1"/>
          <p:nvPr>
            <p:ph idx="1" type="body"/>
          </p:nvPr>
        </p:nvSpPr>
        <p:spPr>
          <a:xfrm>
            <a:off x="995175" y="1178250"/>
            <a:ext cx="7794600" cy="347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just">
              <a:spcBef>
                <a:spcPts val="0"/>
              </a:spcBef>
              <a:spcAft>
                <a:spcPts val="1200"/>
              </a:spcAft>
              <a:buSzPct val="100000"/>
              <a:buNone/>
            </a:pPr>
            <a:r>
              <a:rPr lang="fr"/>
              <a:t>C</a:t>
            </a:r>
            <a:r>
              <a:rPr lang="fr"/>
              <a:t>haque tableau présente les scores obtenus pour l’ensemble des classes et des images du jeu d’évaluation.</a:t>
            </a:r>
            <a:endParaRPr/>
          </a:p>
        </p:txBody>
      </p:sp>
      <p:sp>
        <p:nvSpPr>
          <p:cNvPr id="176" name="Google Shape;176;g344f4ab3917_2_36"/>
          <p:cNvSpPr txBox="1"/>
          <p:nvPr>
            <p:ph idx="1" type="body"/>
          </p:nvPr>
        </p:nvSpPr>
        <p:spPr>
          <a:xfrm>
            <a:off x="1155125" y="4297750"/>
            <a:ext cx="7794600" cy="6885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just">
              <a:spcBef>
                <a:spcPts val="0"/>
              </a:spcBef>
              <a:spcAft>
                <a:spcPts val="1200"/>
              </a:spcAft>
              <a:buSzPct val="100000"/>
              <a:buNone/>
            </a:pPr>
            <a:r>
              <a:rPr lang="fr"/>
              <a:t>Ces chiffres illustrent clairement la solidité des performances du modèle, avec des </a:t>
            </a:r>
            <a:r>
              <a:rPr b="1" lang="fr"/>
              <a:t>IoU</a:t>
            </a:r>
            <a:r>
              <a:rPr lang="fr"/>
              <a:t> moyens majoritairement supérieurs à 0.4, des scores </a:t>
            </a:r>
            <a:r>
              <a:rPr b="1" lang="fr"/>
              <a:t>Dice</a:t>
            </a:r>
            <a:r>
              <a:rPr lang="fr"/>
              <a:t> et </a:t>
            </a:r>
            <a:r>
              <a:rPr b="1" lang="fr"/>
              <a:t>précisions pixel</a:t>
            </a:r>
            <a:r>
              <a:rPr lang="fr"/>
              <a:t> conformes aux attentes, tout en mettant en lumière quelques classes où des améliorations restent possibles (principalement les chaussures, les bras et les jambes).</a:t>
            </a:r>
            <a:endParaRPr/>
          </a:p>
        </p:txBody>
      </p:sp>
      <p:pic>
        <p:nvPicPr>
          <p:cNvPr id="177" name="Google Shape;177;g344f4ab3917_2_36" title="Capture d’écran 2025-07-26 à 11.32.50.png"/>
          <p:cNvPicPr preferRelativeResize="0"/>
          <p:nvPr/>
        </p:nvPicPr>
        <p:blipFill>
          <a:blip r:embed="rId3">
            <a:alphaModFix/>
          </a:blip>
          <a:stretch>
            <a:fillRect/>
          </a:stretch>
        </p:blipFill>
        <p:spPr>
          <a:xfrm>
            <a:off x="333700" y="1495139"/>
            <a:ext cx="2876275" cy="2840375"/>
          </a:xfrm>
          <a:prstGeom prst="rect">
            <a:avLst/>
          </a:prstGeom>
          <a:noFill/>
          <a:ln>
            <a:noFill/>
          </a:ln>
        </p:spPr>
      </p:pic>
      <p:pic>
        <p:nvPicPr>
          <p:cNvPr id="178" name="Google Shape;178;g344f4ab3917_2_36" title="Capture d’écran 2025-07-26 à 11.33.11.png"/>
          <p:cNvPicPr preferRelativeResize="0"/>
          <p:nvPr/>
        </p:nvPicPr>
        <p:blipFill>
          <a:blip r:embed="rId4">
            <a:alphaModFix/>
          </a:blip>
          <a:stretch>
            <a:fillRect/>
          </a:stretch>
        </p:blipFill>
        <p:spPr>
          <a:xfrm>
            <a:off x="3719275" y="3130292"/>
            <a:ext cx="4785274" cy="1212775"/>
          </a:xfrm>
          <a:prstGeom prst="rect">
            <a:avLst/>
          </a:prstGeom>
          <a:noFill/>
          <a:ln>
            <a:noFill/>
          </a:ln>
        </p:spPr>
      </p:pic>
      <p:pic>
        <p:nvPicPr>
          <p:cNvPr id="179" name="Google Shape;179;g344f4ab3917_2_36" title="Capture d’écran 2025-07-26 à 11.34.23.png"/>
          <p:cNvPicPr preferRelativeResize="0"/>
          <p:nvPr/>
        </p:nvPicPr>
        <p:blipFill>
          <a:blip r:embed="rId5">
            <a:alphaModFix/>
          </a:blip>
          <a:stretch>
            <a:fillRect/>
          </a:stretch>
        </p:blipFill>
        <p:spPr>
          <a:xfrm>
            <a:off x="4852049" y="1675842"/>
            <a:ext cx="2519725" cy="1349575"/>
          </a:xfrm>
          <a:prstGeom prst="rect">
            <a:avLst/>
          </a:prstGeom>
          <a:noFill/>
          <a:ln>
            <a:noFill/>
          </a:ln>
        </p:spPr>
      </p:pic>
      <p:sp>
        <p:nvSpPr>
          <p:cNvPr id="180" name="Google Shape;180;g344f4ab3917_2_36"/>
          <p:cNvSpPr txBox="1"/>
          <p:nvPr>
            <p:ph idx="1" type="body"/>
          </p:nvPr>
        </p:nvSpPr>
        <p:spPr>
          <a:xfrm>
            <a:off x="5413063" y="1464939"/>
            <a:ext cx="1397700" cy="347400"/>
          </a:xfrm>
          <a:prstGeom prst="rect">
            <a:avLst/>
          </a:prstGeom>
          <a:noFill/>
          <a:ln>
            <a:noFill/>
          </a:ln>
        </p:spPr>
        <p:txBody>
          <a:bodyPr anchorCtr="0" anchor="t" bIns="91425" lIns="91425" spcFirstLastPara="1" rIns="91425" wrap="square" tIns="91425">
            <a:normAutofit fontScale="92500"/>
          </a:bodyPr>
          <a:lstStyle/>
          <a:p>
            <a:pPr indent="0" lvl="0" marL="0" rtl="0" algn="just">
              <a:lnSpc>
                <a:spcPct val="95000"/>
              </a:lnSpc>
              <a:spcBef>
                <a:spcPts val="0"/>
              </a:spcBef>
              <a:spcAft>
                <a:spcPts val="1200"/>
              </a:spcAft>
              <a:buSzPct val="137267"/>
              <a:buNone/>
            </a:pPr>
            <a:r>
              <a:rPr lang="fr" sz="805"/>
              <a:t>Exemple de scores par image</a:t>
            </a:r>
            <a:endParaRPr sz="805"/>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Passage à l’échelle et coût d’utilisation</a:t>
            </a:r>
            <a:endParaRPr/>
          </a:p>
        </p:txBody>
      </p:sp>
      <p:sp>
        <p:nvSpPr>
          <p:cNvPr id="186" name="Google Shape;186;p6"/>
          <p:cNvSpPr txBox="1"/>
          <p:nvPr>
            <p:ph idx="1" type="body"/>
          </p:nvPr>
        </p:nvSpPr>
        <p:spPr>
          <a:xfrm>
            <a:off x="966775" y="1178250"/>
            <a:ext cx="7369500" cy="36330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fr"/>
              <a:t>L’accès à l’API via les serveurs HF propose 3 formules </a:t>
            </a:r>
            <a:r>
              <a:rPr lang="fr"/>
              <a:t> :</a:t>
            </a:r>
            <a:endParaRPr/>
          </a:p>
          <a:p>
            <a:pPr indent="-311150" lvl="0" marL="457200" rtl="0" algn="l">
              <a:spcBef>
                <a:spcPts val="600"/>
              </a:spcBef>
              <a:spcAft>
                <a:spcPts val="0"/>
              </a:spcAft>
              <a:buClr>
                <a:schemeClr val="lt1"/>
              </a:buClr>
              <a:buSzPts val="1300"/>
              <a:buFont typeface="Lato"/>
              <a:buChar char="●"/>
            </a:pPr>
            <a:r>
              <a:rPr b="1" lang="fr" u="sng"/>
              <a:t>Plan gratuit :</a:t>
            </a:r>
            <a:r>
              <a:rPr lang="fr"/>
              <a:t> quota réel très variable, débit observé limité (≃500 requêtes/jour), bien en deçà des 500 000 images.</a:t>
            </a:r>
            <a:endParaRPr/>
          </a:p>
          <a:p>
            <a:pPr indent="-311150" lvl="0" marL="457200" rtl="0" algn="l">
              <a:spcBef>
                <a:spcPts val="0"/>
              </a:spcBef>
              <a:spcAft>
                <a:spcPts val="0"/>
              </a:spcAft>
              <a:buClr>
                <a:schemeClr val="lt1"/>
              </a:buClr>
              <a:buSzPts val="1300"/>
              <a:buFont typeface="Lato"/>
              <a:buChar char="●"/>
            </a:pPr>
            <a:r>
              <a:rPr b="1" lang="fr" u="sng"/>
              <a:t>Plan Pro (9$) :</a:t>
            </a:r>
            <a:r>
              <a:rPr lang="fr"/>
              <a:t> crédit mensuel (2 $) et débit encore modulé par des plafonds horaires (typiquement 1 000–2 000 images/jour en pratique), pas de SLA industriel, risque de throttling ou d’interruption dès que le volume augmente, sans aucun chiffre réel communiqué.</a:t>
            </a:r>
            <a:endParaRPr/>
          </a:p>
          <a:p>
            <a:pPr indent="-311150" lvl="0" marL="457200" rtl="0" algn="l">
              <a:spcBef>
                <a:spcPts val="0"/>
              </a:spcBef>
              <a:spcAft>
                <a:spcPts val="0"/>
              </a:spcAft>
              <a:buClr>
                <a:schemeClr val="lt1"/>
              </a:buClr>
              <a:buSzPts val="1300"/>
              <a:buFont typeface="Lato"/>
              <a:buChar char="●"/>
            </a:pPr>
            <a:r>
              <a:rPr b="1" lang="fr" u="sng"/>
              <a:t>EndPoint dédié :</a:t>
            </a:r>
            <a:r>
              <a:rPr lang="fr"/>
              <a:t> réservation de ressources de calcul dans le Cloud permettant de garantir les volumes (tant que débit CPU/GPU n’est pas dépassé).</a:t>
            </a:r>
            <a:endParaRPr/>
          </a:p>
          <a:p>
            <a:pPr indent="-304800" lvl="0" marL="457200" rtl="0" algn="l">
              <a:spcBef>
                <a:spcPts val="0"/>
              </a:spcBef>
              <a:spcAft>
                <a:spcPts val="0"/>
              </a:spcAft>
              <a:buClr>
                <a:srgbClr val="000000"/>
              </a:buClr>
              <a:buSzPts val="1200"/>
              <a:buFont typeface="Roboto"/>
              <a:buChar char="●"/>
            </a:pPr>
            <a:r>
              <a:t/>
            </a:r>
            <a:endParaRPr/>
          </a:p>
          <a:p>
            <a:pPr indent="0" lvl="0" marL="0" rtl="0" algn="l">
              <a:lnSpc>
                <a:spcPct val="115000"/>
              </a:lnSpc>
              <a:spcBef>
                <a:spcPts val="6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rPr lang="fr"/>
              <a:t>Pour garantir un traitement de 500 000 images/mois ou plus, seul un endpoint dédié permet une estimation fiable et économique du budget, sans blocage ou ralentissement imprévisible.</a:t>
            </a:r>
            <a:endParaRPr/>
          </a:p>
        </p:txBody>
      </p:sp>
      <p:pic>
        <p:nvPicPr>
          <p:cNvPr id="187" name="Google Shape;187;p6" title="Capture d’écran 2025-07-25 à 21.37.00.png"/>
          <p:cNvPicPr preferRelativeResize="0"/>
          <p:nvPr/>
        </p:nvPicPr>
        <p:blipFill rotWithShape="1">
          <a:blip r:embed="rId3">
            <a:alphaModFix/>
          </a:blip>
          <a:srcRect b="0" l="1114" r="1114" t="0"/>
          <a:stretch/>
        </p:blipFill>
        <p:spPr>
          <a:xfrm>
            <a:off x="1132075" y="2948600"/>
            <a:ext cx="7038904" cy="10651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type="title"/>
          </p:nvPr>
        </p:nvSpPr>
        <p:spPr>
          <a:xfrm>
            <a:off x="1297500" y="393750"/>
            <a:ext cx="7038900" cy="595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67"/>
              <a:buNone/>
            </a:pPr>
            <a:r>
              <a:rPr lang="fr"/>
              <a:t>Analyse de la conformité réglementaire</a:t>
            </a:r>
            <a:endParaRPr/>
          </a:p>
        </p:txBody>
      </p:sp>
      <p:sp>
        <p:nvSpPr>
          <p:cNvPr id="193" name="Google Shape;193;p7"/>
          <p:cNvSpPr txBox="1"/>
          <p:nvPr>
            <p:ph idx="1" type="body"/>
          </p:nvPr>
        </p:nvSpPr>
        <p:spPr>
          <a:xfrm>
            <a:off x="1012075" y="1200900"/>
            <a:ext cx="7719000" cy="3557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fr" u="sng"/>
              <a:t>Respect du RGPD (Règlement Général sur la Protection des Données) :</a:t>
            </a:r>
            <a:endParaRPr b="1" u="sng"/>
          </a:p>
          <a:p>
            <a:pPr indent="-304958" lvl="0" marL="457200" rtl="0" algn="l">
              <a:spcBef>
                <a:spcPts val="600"/>
              </a:spcBef>
              <a:spcAft>
                <a:spcPts val="0"/>
              </a:spcAft>
              <a:buClr>
                <a:schemeClr val="lt1"/>
              </a:buClr>
              <a:buSzPct val="100000"/>
              <a:buFont typeface="Lato"/>
              <a:buChar char="●"/>
            </a:pPr>
            <a:r>
              <a:rPr lang="fr"/>
              <a:t>Seules les images nécessaires sont collectées, sans métadonnées ni localisation nominative.</a:t>
            </a:r>
            <a:endParaRPr/>
          </a:p>
          <a:p>
            <a:pPr indent="-304958" lvl="0" marL="457200" rtl="0" algn="l">
              <a:spcBef>
                <a:spcPts val="0"/>
              </a:spcBef>
              <a:spcAft>
                <a:spcPts val="0"/>
              </a:spcAft>
              <a:buClr>
                <a:schemeClr val="lt1"/>
              </a:buClr>
              <a:buSzPct val="100000"/>
              <a:buFont typeface="Lato"/>
              <a:buChar char="●"/>
            </a:pPr>
            <a:r>
              <a:rPr lang="fr"/>
              <a:t>Les masques de segmentation ne permettent pas d’identifier directement une personne.</a:t>
            </a:r>
            <a:endParaRPr/>
          </a:p>
          <a:p>
            <a:pPr indent="-304958" lvl="0" marL="457200" rtl="0" algn="l">
              <a:spcBef>
                <a:spcPts val="0"/>
              </a:spcBef>
              <a:spcAft>
                <a:spcPts val="0"/>
              </a:spcAft>
              <a:buClr>
                <a:schemeClr val="lt1"/>
              </a:buClr>
              <a:buSzPct val="100000"/>
              <a:buFont typeface="Lato"/>
              <a:buChar char="●"/>
            </a:pPr>
            <a:r>
              <a:rPr lang="fr"/>
              <a:t>Conservation limitée : suppression ou anonymisation dès la fin du projet.</a:t>
            </a:r>
            <a:endParaRPr/>
          </a:p>
          <a:p>
            <a:pPr indent="-304958" lvl="0" marL="457200" rtl="0" algn="l">
              <a:spcBef>
                <a:spcPts val="0"/>
              </a:spcBef>
              <a:spcAft>
                <a:spcPts val="0"/>
              </a:spcAft>
              <a:buClr>
                <a:schemeClr val="lt1"/>
              </a:buClr>
              <a:buSzPct val="100000"/>
              <a:buFont typeface="Lato"/>
              <a:buChar char="●"/>
            </a:pPr>
            <a:r>
              <a:rPr lang="fr"/>
              <a:t>Information claire et accès aux droits pour toute personne identifiable si besoin.</a:t>
            </a:r>
            <a:endParaRPr/>
          </a:p>
          <a:p>
            <a:pPr indent="-304958" lvl="0" marL="457200" rtl="0" algn="l">
              <a:spcBef>
                <a:spcPts val="0"/>
              </a:spcBef>
              <a:spcAft>
                <a:spcPts val="0"/>
              </a:spcAft>
              <a:buClr>
                <a:schemeClr val="lt1"/>
              </a:buClr>
              <a:buSzPct val="100000"/>
              <a:buFont typeface="Lato"/>
              <a:buChar char="●"/>
            </a:pPr>
            <a:r>
              <a:rPr lang="fr"/>
              <a:t>Données traitées sur des infrastructures conformes et sécurisées.</a:t>
            </a:r>
            <a:endParaRPr/>
          </a:p>
          <a:p>
            <a:pPr indent="0" lvl="0" marL="0" rtl="0" algn="l">
              <a:spcBef>
                <a:spcPts val="600"/>
              </a:spcBef>
              <a:spcAft>
                <a:spcPts val="0"/>
              </a:spcAft>
              <a:buNone/>
            </a:pPr>
            <a:r>
              <a:rPr b="1" lang="fr" u="sng"/>
              <a:t>Mise en conformité avec l’IA Act (Règlement européen sur l’Intelligence Artificielle) :</a:t>
            </a:r>
            <a:endParaRPr b="1" u="sng"/>
          </a:p>
          <a:p>
            <a:pPr indent="-304958" lvl="0" marL="457200" rtl="0" algn="l">
              <a:spcBef>
                <a:spcPts val="600"/>
              </a:spcBef>
              <a:spcAft>
                <a:spcPts val="0"/>
              </a:spcAft>
              <a:buClr>
                <a:schemeClr val="lt1"/>
              </a:buClr>
              <a:buSzPct val="100000"/>
              <a:buFont typeface="Lato"/>
              <a:buChar char="●"/>
            </a:pPr>
            <a:r>
              <a:rPr lang="fr"/>
              <a:t>Système utilisé comme outil d’aide : aucunes décisions individuelles ou usages à risque.</a:t>
            </a:r>
            <a:endParaRPr/>
          </a:p>
          <a:p>
            <a:pPr indent="-304958" lvl="0" marL="457200" rtl="0" algn="l">
              <a:spcBef>
                <a:spcPts val="0"/>
              </a:spcBef>
              <a:spcAft>
                <a:spcPts val="0"/>
              </a:spcAft>
              <a:buClr>
                <a:schemeClr val="lt1"/>
              </a:buClr>
              <a:buSzPct val="100000"/>
              <a:buFont typeface="Lato"/>
              <a:buChar char="●"/>
            </a:pPr>
            <a:r>
              <a:rPr lang="fr"/>
              <a:t>Transparence : mention explicite de l’usage de l’IA aux clients et parties prenantes.</a:t>
            </a:r>
            <a:endParaRPr/>
          </a:p>
          <a:p>
            <a:pPr indent="-304958" lvl="0" marL="457200" rtl="0" algn="l">
              <a:spcBef>
                <a:spcPts val="0"/>
              </a:spcBef>
              <a:spcAft>
                <a:spcPts val="0"/>
              </a:spcAft>
              <a:buClr>
                <a:schemeClr val="lt1"/>
              </a:buClr>
              <a:buSzPct val="100000"/>
              <a:buFont typeface="Lato"/>
              <a:buChar char="●"/>
            </a:pPr>
            <a:r>
              <a:rPr lang="fr"/>
              <a:t>Évaluation des risques réalisée : aucun usage discriminant ; auditabilité du code et des données.</a:t>
            </a:r>
            <a:endParaRPr/>
          </a:p>
          <a:p>
            <a:pPr indent="-304958" lvl="0" marL="457200" rtl="0" algn="l">
              <a:spcBef>
                <a:spcPts val="0"/>
              </a:spcBef>
              <a:spcAft>
                <a:spcPts val="0"/>
              </a:spcAft>
              <a:buClr>
                <a:schemeClr val="lt1"/>
              </a:buClr>
              <a:buSzPct val="100000"/>
              <a:buFont typeface="Lato"/>
              <a:buChar char="●"/>
            </a:pPr>
            <a:r>
              <a:rPr lang="fr"/>
              <a:t>Contrôle humain garanti : l’analyse enrichit la prise de décision, elle ne la remplace pas.</a:t>
            </a:r>
            <a:endParaRPr/>
          </a:p>
          <a:p>
            <a:pPr indent="-304958" lvl="0" marL="457200" rtl="0" algn="l">
              <a:spcBef>
                <a:spcPts val="0"/>
              </a:spcBef>
              <a:spcAft>
                <a:spcPts val="0"/>
              </a:spcAft>
              <a:buClr>
                <a:schemeClr val="lt1"/>
              </a:buClr>
              <a:buSzPct val="100000"/>
              <a:buFont typeface="Lato"/>
              <a:buChar char="●"/>
            </a:pPr>
            <a:r>
              <a:rPr lang="fr"/>
              <a:t>Historisation des versions et journalisation assurant la traçabilité et une supervision responsable.</a:t>
            </a:r>
            <a:endParaRPr/>
          </a:p>
          <a:p>
            <a:pPr indent="0" lvl="0" marL="0" rtl="0" algn="l">
              <a:spcBef>
                <a:spcPts val="600"/>
              </a:spcBef>
              <a:spcAft>
                <a:spcPts val="0"/>
              </a:spcAft>
              <a:buNone/>
            </a:pPr>
            <a:r>
              <a:rPr b="1" lang="fr" u="sng"/>
              <a:t>Synthèse :</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fr"/>
              <a:t>Le projet adopte une gestion éthique et responsable des données : respect strict du RGPD, anticipation des exigences de l’IA Act et mise en œuvre de toutes les garanties de sécurité, de transparence et de contrôle humain nécessaires pour une IA fiable et conforme au droit européen.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fr"/>
              <a:t>Bilan du projet réalisé</a:t>
            </a:r>
            <a:endParaRPr/>
          </a:p>
        </p:txBody>
      </p:sp>
      <p:sp>
        <p:nvSpPr>
          <p:cNvPr id="199" name="Google Shape;199;p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fr"/>
              <a:t>Résumez  : </a:t>
            </a:r>
            <a:endParaRPr/>
          </a:p>
          <a:p>
            <a:pPr indent="0" lvl="0" marL="0" rtl="0" algn="l">
              <a:lnSpc>
                <a:spcPct val="115000"/>
              </a:lnSpc>
              <a:spcBef>
                <a:spcPts val="1200"/>
              </a:spcBef>
              <a:spcAft>
                <a:spcPts val="0"/>
              </a:spcAft>
              <a:buSzPts val="1300"/>
              <a:buNone/>
            </a:pPr>
            <a:r>
              <a:rPr lang="fr"/>
              <a:t>Les défis techniques rencontrés </a:t>
            </a:r>
            <a:endParaRPr/>
          </a:p>
          <a:p>
            <a:pPr indent="0" lvl="0" marL="0" rtl="0" algn="l">
              <a:lnSpc>
                <a:spcPct val="115000"/>
              </a:lnSpc>
              <a:spcBef>
                <a:spcPts val="1200"/>
              </a:spcBef>
              <a:spcAft>
                <a:spcPts val="0"/>
              </a:spcAft>
              <a:buSzPts val="1300"/>
              <a:buNone/>
            </a:pPr>
            <a:r>
              <a:rPr lang="fr"/>
              <a:t>Vos idées pour améliorer le système</a:t>
            </a:r>
            <a:endParaRPr/>
          </a:p>
          <a:p>
            <a:pPr indent="0" lvl="0" marL="0" rtl="0" algn="l">
              <a:lnSpc>
                <a:spcPct val="115000"/>
              </a:lnSpc>
              <a:spcBef>
                <a:spcPts val="1200"/>
              </a:spcBef>
              <a:spcAft>
                <a:spcPts val="0"/>
              </a:spcAft>
              <a:buSzPts val="1300"/>
              <a:buNone/>
            </a:pPr>
            <a:r>
              <a:rPr lang="fr"/>
              <a:t>Les applications potentielles pour les clients de ModeTrend</a:t>
            </a:r>
            <a:endParaRPr sz="1100">
              <a:solidFill>
                <a:srgbClr val="000000"/>
              </a:solidFill>
              <a:latin typeface="Inter"/>
              <a:ea typeface="Inter"/>
              <a:cs typeface="Inter"/>
              <a:sym typeface="Inte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